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311" r:id="rId4"/>
    <p:sldId id="313" r:id="rId6"/>
    <p:sldId id="314" r:id="rId7"/>
    <p:sldId id="315" r:id="rId8"/>
    <p:sldId id="316" r:id="rId9"/>
    <p:sldId id="317" r:id="rId10"/>
    <p:sldId id="312" r:id="rId11"/>
    <p:sldId id="318" r:id="rId12"/>
    <p:sldId id="319" r:id="rId13"/>
    <p:sldId id="270" r:id="rId14"/>
    <p:sldId id="265" r:id="rId15"/>
    <p:sldId id="261" r:id="rId16"/>
    <p:sldId id="298" r:id="rId17"/>
    <p:sldId id="262" r:id="rId18"/>
    <p:sldId id="327" r:id="rId19"/>
    <p:sldId id="32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290" name="Rectangle 3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8" name="Rectangle 3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6.pn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hyperlink" Target="http://images.google.com.vn/imgres?imgurl=http://iruler.net/ruler_0_10.jpg&amp;imgrefurl=http://iruler.net/&amp;h=405&amp;w=1240&amp;sz=63&amp;hl=vi&amp;start=2&amp;usg=__SVFc5mfShDC_LJa54L6YZZQmzdk=&amp;tbnid=2Z6ENEgRwNPUaM:&amp;tbnh=49&amp;tbnw=150&amp;prev=/images%3Fq%3Druler%26gbv%3D2%26hl%3Dvi" TargetMode="External"/><Relationship Id="rId3" Type="http://schemas.openxmlformats.org/officeDocument/2006/relationships/image" Target="../media/image9.jpeg"/><Relationship Id="rId2" Type="http://schemas.openxmlformats.org/officeDocument/2006/relationships/hyperlink" Target="http://images.google.com.vn/imgres?imgurl=http://www.funfacts.com.au/images/lead-graphite-pencil.jpg&amp;imgrefurl=http://www.funfacts.com.au/just-how-far-can-a-lead-pencil-take-you/&amp;h=300&amp;w=300&amp;sz=8&amp;hl=vi&amp;start=7&amp;usg=__Kyiqrk4jr-L3KuTEIJUSAaAsi7U=&amp;tbnid=nHPnY-sc0w5CAM:&amp;tbnh=116&amp;tbnw=116&amp;prev=/images%3Fq%3Dpencil%26gbv%3D2%26hl%3Dvi" TargetMode="Externa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u-background-don-gian-dep-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75" y="-34290"/>
            <a:ext cx="12146280" cy="695706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5875" y="218440"/>
            <a:ext cx="834517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5400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8:</a:t>
            </a:r>
            <a:r>
              <a:rPr lang="en-US" sz="5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THỰC HÀNH: </a:t>
            </a:r>
            <a:endParaRPr lang="en-US" sz="5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5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5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LẮP MẠCH ĐIỆN </a:t>
            </a:r>
            <a:endParaRPr lang="en-US" sz="5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5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ĐÈN ĐỘC LẬP</a:t>
            </a:r>
            <a:endParaRPr lang="en-US" sz="5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54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(Tiết 1)</a:t>
            </a:r>
            <a:endParaRPr lang="en-US" sz="54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 descr="hinh-nen-Powerpoint-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810" y="-8890"/>
            <a:ext cx="12258040" cy="688657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072515" y="925830"/>
            <a:ext cx="890333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4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II – Nội dung và trình tự thực hành:</a:t>
            </a:r>
            <a:endParaRPr lang="en-US" sz="4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40510" y="1755775"/>
            <a:ext cx="57416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1. Vẽ sơ đồ lắp đặt: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1328420" y="864870"/>
            <a:ext cx="84442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</a:rPr>
              <a:t>a) Tìm hiểu sơ đồ nguyên lí</a:t>
            </a:r>
            <a:endParaRPr lang="en-US" sz="4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3055" y="5002530"/>
            <a:ext cx="1771650" cy="18649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Content Placeholder 10" descr="Screenshot (58)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984250" y="1753870"/>
            <a:ext cx="9132570" cy="467995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 descr="hinh-nen-Powerpoint-1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7620" y="32385"/>
            <a:ext cx="12160885" cy="685038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057275" y="548005"/>
            <a:ext cx="726440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b) Vẽ sơ đồ lắp đặt mạch điện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3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3055" y="5002530"/>
            <a:ext cx="1771650" cy="18649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Content Placeholder 5" descr="Screenshot (59)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057275" y="1432560"/>
            <a:ext cx="9551035" cy="4942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 descr="hinh-nen-Powerpoint-1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7620" y="32385"/>
            <a:ext cx="12160885" cy="685038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057275" y="548005"/>
            <a:ext cx="726440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b) Vẽ sơ đồ lắp đặt mạch điện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3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3055" y="5002530"/>
            <a:ext cx="1771650" cy="18649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Content Placeholder 5" descr="Screenshot (60)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057275" y="1316355"/>
            <a:ext cx="9823450" cy="5380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 descr="hinh-nen-Powerpoint-1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-7620" y="1905"/>
            <a:ext cx="12205335" cy="685101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846455" y="593725"/>
            <a:ext cx="1135126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4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2. Lập bảng dự trù dụng cụ vật liệu và thiết bị:</a:t>
            </a:r>
            <a:endParaRPr lang="en-US" sz="4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3" name="Table 2"/>
          <p:cNvGraphicFramePr/>
          <p:nvPr/>
        </p:nvGraphicFramePr>
        <p:xfrm>
          <a:off x="2117090" y="1527810"/>
          <a:ext cx="8809355" cy="4024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975"/>
                <a:gridCol w="4438650"/>
                <a:gridCol w="1371600"/>
                <a:gridCol w="1929130"/>
              </a:tblGrid>
              <a:tr h="1645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TT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Tên dụng cụ, vật liệu và thiết bị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Số lượng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Yêu cầu kỹ thuật</a:t>
                      </a:r>
                      <a:endParaRPr lang="en-US" sz="3600" b="0">
                        <a:latin typeface="Times New Roman" panose="02020603050405020304" charset="0"/>
                        <a:ea typeface="Arial" panose="020B0604020202020204" pitchFamily="3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8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endParaRPr lang="en-US" sz="36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sz="36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endParaRPr lang="en-US" sz="36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36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4</a:t>
                      </a:r>
                      <a:endParaRPr lang="en-US" sz="36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Content Placeholder 6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073640" y="5237480"/>
            <a:ext cx="1534795" cy="16154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8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DẶN DÒ</a:t>
            </a:r>
            <a:endParaRPr lang="en-US" sz="8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54330" y="2153285"/>
            <a:ext cx="858583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- Học SĐNL, SĐLĐ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- Xem trước nội dung bài thực hành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- Chuẩn bị dụng cụ thực hành, bảng dự trù dụng cụ và vật liệu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Text Box 6"/>
          <p:cNvSpPr txBox="1"/>
          <p:nvPr/>
        </p:nvSpPr>
        <p:spPr>
          <a:xfrm>
            <a:off x="2819400" y="1142841"/>
            <a:ext cx="704215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4400" b="1" noProof="1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charset="0"/>
                <a:ea typeface="+mn-ea"/>
                <a:cs typeface="Times New Roman" panose="02020603050405020304" charset="0"/>
              </a:rPr>
              <a:t>Cám ơn các em đã lắng nghe</a:t>
            </a:r>
            <a:endParaRPr lang="en-US" sz="4400" b="1" noProof="1">
              <a:ln w="10160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202" name="TextBox 9"/>
          <p:cNvSpPr txBox="1"/>
          <p:nvPr/>
        </p:nvSpPr>
        <p:spPr>
          <a:xfrm>
            <a:off x="4176713" y="1361758"/>
            <a:ext cx="30480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ClrTx/>
              <a:buFontTx/>
            </a:pP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charset="0"/>
                <a:sym typeface="Wingdings" panose="05000000000000000000" pitchFamily="2" charset="2"/>
              </a:rPr>
              <a:t> 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charset="0"/>
              </a:rPr>
              <a:t>1/  Dụng cụ:</a:t>
            </a:r>
            <a:endParaRPr lang="en-US" altLang="en-US" sz="3200" b="1" dirty="0">
              <a:solidFill>
                <a:srgbClr val="C00000"/>
              </a:solidFill>
              <a:latin typeface="Times New Roman" panose="02020603050405020304" charset="0"/>
              <a:ea typeface="Times New Roman" panose="02020603050405020304" charset="0"/>
            </a:endParaRPr>
          </a:p>
        </p:txBody>
      </p:sp>
      <p:pic>
        <p:nvPicPr>
          <p:cNvPr id="8204" name="Picture 9" descr="IMG_0609"/>
          <p:cNvPicPr>
            <a:picLocks noChangeAspect="1"/>
          </p:cNvPicPr>
          <p:nvPr/>
        </p:nvPicPr>
        <p:blipFill>
          <a:blip r:embed="rId2"/>
          <a:srcRect l="26897" t="11429" r="23448" b="11429"/>
          <a:stretch>
            <a:fillRect/>
          </a:stretch>
        </p:blipFill>
        <p:spPr>
          <a:xfrm>
            <a:off x="5420360" y="1996440"/>
            <a:ext cx="6635115" cy="48615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80" name="TextBox 7"/>
          <p:cNvSpPr txBox="1"/>
          <p:nvPr/>
        </p:nvSpPr>
        <p:spPr>
          <a:xfrm>
            <a:off x="4131945" y="446405"/>
            <a:ext cx="806005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lrTx/>
              <a:buFontTx/>
            </a:pP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I. DỤNG CỤ, VẬT LIỆU VÀ THIẾT BỊ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8201" name="Picture 44" descr="lead-graphite-pencil">
            <a:hlinkClick r:id="rId2"/>
          </p:cNvPr>
          <p:cNvPicPr>
            <a:picLocks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-635"/>
            <a:ext cx="5879465" cy="68586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8" name="Picture 43" descr="ruler_0_10">
            <a:hlinkClick r:id="rId4"/>
          </p:cNvPr>
          <p:cNvPicPr>
            <a:picLocks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6059805" y="2184400"/>
            <a:ext cx="6132195" cy="2003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21" name="TextBox 9"/>
          <p:cNvSpPr txBox="1"/>
          <p:nvPr/>
        </p:nvSpPr>
        <p:spPr>
          <a:xfrm>
            <a:off x="4261485" y="2301875"/>
            <a:ext cx="780542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lrTx/>
              <a:buFontTx/>
            </a:pP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charset="0"/>
                <a:sym typeface="Wingdings" panose="05000000000000000000" pitchFamily="2" charset="2"/>
              </a:rPr>
              <a:t>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charset="0"/>
              </a:rPr>
              <a:t>2/  Vật liệu điện, thiết bị điện v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charset="0"/>
                <a:ea typeface="Times New Roman" panose="02020603050405020304" charset="0"/>
              </a:rPr>
              <a:t>à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charset="0"/>
              </a:rPr>
              <a:t> đồ dùng điện: 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13337" name="TextBox 7"/>
          <p:cNvSpPr txBox="1"/>
          <p:nvPr/>
        </p:nvSpPr>
        <p:spPr>
          <a:xfrm>
            <a:off x="4135755" y="385445"/>
            <a:ext cx="80575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lrTx/>
              <a:buFontTx/>
            </a:pP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I. DỤNG CỤ, VẬT LIỆU VÀ THIẾT BỊ</a:t>
            </a:r>
            <a:endParaRPr lang="vi-VN" altLang="en-US" sz="3600" b="1" dirty="0">
              <a:solidFill>
                <a:srgbClr val="FF0000"/>
              </a:solidFill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13339" name="TextBox 9"/>
          <p:cNvSpPr txBox="1"/>
          <p:nvPr/>
        </p:nvSpPr>
        <p:spPr>
          <a:xfrm>
            <a:off x="4261485" y="1343660"/>
            <a:ext cx="57746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lrTx/>
              <a:buFontTx/>
            </a:pP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charset="0"/>
                <a:sym typeface="Wingdings" panose="05000000000000000000" pitchFamily="2" charset="2"/>
              </a:rPr>
              <a:t> 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charset="0"/>
              </a:rPr>
              <a:t>1/  Dụng cụ:  SGK  trang 37 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1" name="Group 17"/>
          <p:cNvGrpSpPr/>
          <p:nvPr/>
        </p:nvGrpSpPr>
        <p:grpSpPr>
          <a:xfrm>
            <a:off x="635" y="0"/>
            <a:ext cx="5712460" cy="6858000"/>
            <a:chOff x="2620" y="-1272"/>
            <a:chExt cx="2204" cy="2871"/>
          </a:xfrm>
        </p:grpSpPr>
        <p:sp>
          <p:nvSpPr>
            <p:cNvPr id="9248" name="Rectangle 20"/>
            <p:cNvSpPr>
              <a:spLocks noChangeArrowheads="1"/>
            </p:cNvSpPr>
            <p:nvPr/>
          </p:nvSpPr>
          <p:spPr bwMode="auto">
            <a:xfrm>
              <a:off x="2620" y="-1272"/>
              <a:ext cx="2204" cy="2871"/>
            </a:xfrm>
            <a:prstGeom prst="rect">
              <a:avLst/>
            </a:prstGeom>
            <a:pattFill prst="lgGrid">
              <a:fgClr>
                <a:srgbClr val="C0C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/>
            <a:p>
              <a:pPr eaLnBrk="1" fontAlgn="base" hangingPunct="1">
                <a:buNone/>
              </a:pPr>
              <a:endParaRPr lang="vi-VN" altLang="x-none" strike="noStrike" noProof="1" dirty="0">
                <a:latin typeface="VNI-Times" pitchFamily="2" charset="0"/>
              </a:endParaRPr>
            </a:p>
          </p:txBody>
        </p:sp>
        <p:sp>
          <p:nvSpPr>
            <p:cNvPr id="13320" name="Oval 21"/>
            <p:cNvSpPr/>
            <p:nvPr/>
          </p:nvSpPr>
          <p:spPr>
            <a:xfrm>
              <a:off x="2844" y="516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1" name="Oval 22"/>
            <p:cNvSpPr/>
            <p:nvPr/>
          </p:nvSpPr>
          <p:spPr>
            <a:xfrm>
              <a:off x="4128" y="-813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2" name="Oval 23"/>
            <p:cNvSpPr/>
            <p:nvPr/>
          </p:nvSpPr>
          <p:spPr>
            <a:xfrm>
              <a:off x="3780" y="-124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3" name="Oval 25"/>
            <p:cNvSpPr/>
            <p:nvPr/>
          </p:nvSpPr>
          <p:spPr>
            <a:xfrm>
              <a:off x="3360" y="768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4" name="Oval 27"/>
            <p:cNvSpPr/>
            <p:nvPr/>
          </p:nvSpPr>
          <p:spPr>
            <a:xfrm>
              <a:off x="4464" y="768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5" name="Oval 29"/>
            <p:cNvSpPr/>
            <p:nvPr/>
          </p:nvSpPr>
          <p:spPr>
            <a:xfrm>
              <a:off x="4244" y="-239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6" name="Oval 30"/>
            <p:cNvSpPr/>
            <p:nvPr/>
          </p:nvSpPr>
          <p:spPr>
            <a:xfrm>
              <a:off x="2968" y="-468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7" name="Oval 31"/>
            <p:cNvSpPr/>
            <p:nvPr/>
          </p:nvSpPr>
          <p:spPr>
            <a:xfrm>
              <a:off x="3896" y="795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  <p:sp>
          <p:nvSpPr>
            <p:cNvPr id="13328" name="Oval 32"/>
            <p:cNvSpPr/>
            <p:nvPr/>
          </p:nvSpPr>
          <p:spPr>
            <a:xfrm>
              <a:off x="3432" y="-813"/>
              <a:ext cx="144" cy="14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buClrTx/>
                <a:buFontTx/>
              </a:pPr>
              <a:endParaRPr lang="vi-VN" altLang="en-US" dirty="0">
                <a:latin typeface="VNI-Times" pitchFamily="2" charset="0"/>
                <a:ea typeface="Arial" panose="020B0604020202020204" pitchFamily="34" charset="0"/>
              </a:endParaRPr>
            </a:p>
          </p:txBody>
        </p:sp>
      </p:grpSp>
      <p:sp>
        <p:nvSpPr>
          <p:cNvPr id="45" name="Hình Chữ nhật 44"/>
          <p:cNvSpPr/>
          <p:nvPr/>
        </p:nvSpPr>
        <p:spPr>
          <a:xfrm>
            <a:off x="6383020" y="-635"/>
            <a:ext cx="5808980" cy="6859270"/>
          </a:xfrm>
          <a:prstGeom prst="rect">
            <a:avLst/>
          </a:prstGeom>
          <a:blipFill>
            <a:blip r:embed="rId1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0000FF"/>
                </a:solidFill>
                <a:latin typeface="VNI-Times" pitchFamily="2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0000FF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0000FF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0000FF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0000FF"/>
                </a:solidFill>
                <a:latin typeface="VNI-Times" pitchFamily="2" charset="0"/>
                <a:ea typeface="+mn-ea"/>
                <a:cs typeface="+mn-cs"/>
              </a:defRPr>
            </a:lvl5pPr>
          </a:lstStyle>
          <a:p>
            <a:pPr lvl="0" algn="ctr" eaLnBrk="1" fontAlgn="base" hangingPunct="1">
              <a:buNone/>
            </a:pPr>
            <a:endParaRPr lang="vi-VN" altLang="x-none" strike="noStrike" noProof="1" dirty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WPS Presentation</Application>
  <PresentationFormat>Widescreen</PresentationFormat>
  <Paragraphs>53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Arial</vt:lpstr>
      <vt:lpstr>SimSun</vt:lpstr>
      <vt:lpstr>Wingdings</vt:lpstr>
      <vt:lpstr>Times New Roman</vt:lpstr>
      <vt:lpstr>VNI-Times</vt:lpstr>
      <vt:lpstr>Segoe Print</vt:lpstr>
      <vt:lpstr>Tahoma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DẶN DÒ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Admin</cp:lastModifiedBy>
  <cp:revision>14</cp:revision>
  <dcterms:created xsi:type="dcterms:W3CDTF">2020-04-16T10:43:00Z</dcterms:created>
  <dcterms:modified xsi:type="dcterms:W3CDTF">2022-06-22T09:07:49Z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1033-11.2.0.11156</vt:lpwstr>
  </property>
  <property fmtid="{D5CDD505-2E9C-101B-9397-08002B2CF9AE}" pid="3" name="ICV">
    <vt:lpwstr>7C4C80DBBE544B3983B912CCB04FA8BE</vt:lpwstr>
  </property>
</Properties>
</file>